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80" r:id="rId1"/>
    <p:sldMasterId id="2147484109" r:id="rId2"/>
    <p:sldMasterId id="2147484092" r:id="rId3"/>
  </p:sldMasterIdLst>
  <p:notesMasterIdLst>
    <p:notesMasterId r:id="rId9"/>
  </p:notesMasterIdLst>
  <p:handoutMasterIdLst>
    <p:handoutMasterId r:id="rId10"/>
  </p:handoutMasterIdLst>
  <p:sldIdLst>
    <p:sldId id="256"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853"/>
    <a:srgbClr val="F9C523"/>
    <a:srgbClr val="F2C570"/>
    <a:srgbClr val="00B8E1"/>
    <a:srgbClr val="9D739E"/>
    <a:srgbClr val="F0E9EE"/>
    <a:srgbClr val="DEE2EA"/>
    <a:srgbClr val="E8DEE6"/>
    <a:srgbClr val="CAC2C8"/>
    <a:srgbClr val="00A3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6418"/>
  </p:normalViewPr>
  <p:slideViewPr>
    <p:cSldViewPr snapToGrid="0" snapToObjects="1">
      <p:cViewPr varScale="1">
        <p:scale>
          <a:sx n="64" d="100"/>
          <a:sy n="64" d="100"/>
        </p:scale>
        <p:origin x="124"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8" d="100"/>
          <a:sy n="148" d="100"/>
        </p:scale>
        <p:origin x="4432"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solidFill>
                  <a:schemeClr val="accent1"/>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9D739E"/>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412-A742-995C-586D293C312C}"/>
            </c:ext>
          </c:extLst>
        </c:ser>
        <c:ser>
          <c:idx val="1"/>
          <c:order val="1"/>
          <c:tx>
            <c:strRef>
              <c:f>Sheet1!$C$1</c:f>
              <c:strCache>
                <c:ptCount val="1"/>
                <c:pt idx="0">
                  <c:v>Series 2</c:v>
                </c:pt>
              </c:strCache>
            </c:strRef>
          </c:tx>
          <c:spPr>
            <a:solidFill>
              <a:srgbClr val="00B8E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412-A742-995C-586D293C312C}"/>
            </c:ext>
          </c:extLst>
        </c:ser>
        <c:ser>
          <c:idx val="2"/>
          <c:order val="2"/>
          <c:tx>
            <c:strRef>
              <c:f>Sheet1!$D$1</c:f>
              <c:strCache>
                <c:ptCount val="1"/>
                <c:pt idx="0">
                  <c:v>Series 3</c:v>
                </c:pt>
              </c:strCache>
            </c:strRef>
          </c:tx>
          <c:spPr>
            <a:solidFill>
              <a:srgbClr val="F9C85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412-A742-995C-586D293C312C}"/>
            </c:ext>
          </c:extLst>
        </c:ser>
        <c:dLbls>
          <c:showLegendKey val="0"/>
          <c:showVal val="0"/>
          <c:showCatName val="0"/>
          <c:showSerName val="0"/>
          <c:showPercent val="0"/>
          <c:showBubbleSize val="0"/>
        </c:dLbls>
        <c:gapWidth val="219"/>
        <c:overlap val="-27"/>
        <c:axId val="-855562256"/>
        <c:axId val="-855567152"/>
      </c:barChart>
      <c:catAx>
        <c:axId val="-855562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5567152"/>
        <c:crosses val="autoZero"/>
        <c:auto val="1"/>
        <c:lblAlgn val="ctr"/>
        <c:lblOffset val="100"/>
        <c:noMultiLvlLbl val="0"/>
      </c:catAx>
      <c:valAx>
        <c:axId val="-855567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556225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6FE14B-3ACE-C14B-976F-D4DD09CFBFB4}" type="datetimeFigureOut">
              <a:rPr lang="en-US" smtClean="0"/>
              <a:t>9/27/2024</a:t>
            </a:fld>
            <a:endParaRPr lang="en-US"/>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0479B3-42F7-3944-841C-181ACE96E93A}" type="slidenum">
              <a:rPr lang="en-US" smtClean="0"/>
              <a:t>‹#›</a:t>
            </a:fld>
            <a:endParaRPr lang="en-US"/>
          </a:p>
        </p:txBody>
      </p:sp>
    </p:spTree>
    <p:extLst>
      <p:ext uri="{BB962C8B-B14F-4D97-AF65-F5344CB8AC3E}">
        <p14:creationId xmlns:p14="http://schemas.microsoft.com/office/powerpoint/2010/main" val="9473832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FFB5D-C1F5-2842-8CAF-C81518F68F7E}"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F6536-074C-7C47-ADA5-29478494173A}" type="slidenum">
              <a:rPr lang="en-US" smtClean="0"/>
              <a:t>‹#›</a:t>
            </a:fld>
            <a:endParaRPr lang="en-US"/>
          </a:p>
        </p:txBody>
      </p:sp>
    </p:spTree>
    <p:extLst>
      <p:ext uri="{BB962C8B-B14F-4D97-AF65-F5344CB8AC3E}">
        <p14:creationId xmlns:p14="http://schemas.microsoft.com/office/powerpoint/2010/main" val="2041757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51F6536-074C-7C47-ADA5-29478494173A}" type="slidenum">
              <a:rPr lang="en-US" smtClean="0"/>
              <a:t>1</a:t>
            </a:fld>
            <a:endParaRPr lang="en-US"/>
          </a:p>
        </p:txBody>
      </p:sp>
    </p:spTree>
    <p:extLst>
      <p:ext uri="{BB962C8B-B14F-4D97-AF65-F5344CB8AC3E}">
        <p14:creationId xmlns:p14="http://schemas.microsoft.com/office/powerpoint/2010/main" val="51329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1F6536-074C-7C47-ADA5-29478494173A}" type="slidenum">
              <a:rPr lang="en-US" smtClean="0"/>
              <a:t>3</a:t>
            </a:fld>
            <a:endParaRPr lang="en-US"/>
          </a:p>
        </p:txBody>
      </p:sp>
    </p:spTree>
    <p:extLst>
      <p:ext uri="{BB962C8B-B14F-4D97-AF65-F5344CB8AC3E}">
        <p14:creationId xmlns:p14="http://schemas.microsoft.com/office/powerpoint/2010/main" val="1052873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-If everyone is voting for each other and things are tied, end the game and the team with most members alive wins</a:t>
            </a:r>
          </a:p>
        </p:txBody>
      </p:sp>
      <p:sp>
        <p:nvSpPr>
          <p:cNvPr id="4" name="Slide Number Placeholder 3"/>
          <p:cNvSpPr>
            <a:spLocks noGrp="1"/>
          </p:cNvSpPr>
          <p:nvPr>
            <p:ph type="sldNum" sz="quarter" idx="5"/>
          </p:nvPr>
        </p:nvSpPr>
        <p:spPr/>
        <p:txBody>
          <a:bodyPr/>
          <a:lstStyle/>
          <a:p>
            <a:fld id="{551F6536-074C-7C47-ADA5-29478494173A}" type="slidenum">
              <a:rPr lang="en-US" smtClean="0"/>
              <a:t>4</a:t>
            </a:fld>
            <a:endParaRPr lang="en-US"/>
          </a:p>
        </p:txBody>
      </p:sp>
    </p:spTree>
    <p:extLst>
      <p:ext uri="{BB962C8B-B14F-4D97-AF65-F5344CB8AC3E}">
        <p14:creationId xmlns:p14="http://schemas.microsoft.com/office/powerpoint/2010/main" val="3409512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Impostors: You want to focus more on the aesthetics rather than correcting the real problems of the visualisations. You want to divert the group’s attention to discuss things that are right rather than the ones that need to be addressed. You can pretend you are giving good suggestions in the beginning, but at some point, you have to sabotage it!</a:t>
            </a:r>
          </a:p>
        </p:txBody>
      </p:sp>
      <p:sp>
        <p:nvSpPr>
          <p:cNvPr id="4" name="Slide Number Placeholder 3"/>
          <p:cNvSpPr>
            <a:spLocks noGrp="1"/>
          </p:cNvSpPr>
          <p:nvPr>
            <p:ph type="sldNum" sz="quarter" idx="5"/>
          </p:nvPr>
        </p:nvSpPr>
        <p:spPr/>
        <p:txBody>
          <a:bodyPr/>
          <a:lstStyle/>
          <a:p>
            <a:fld id="{551F6536-074C-7C47-ADA5-29478494173A}" type="slidenum">
              <a:rPr lang="en-US" smtClean="0"/>
              <a:t>5</a:t>
            </a:fld>
            <a:endParaRPr lang="en-US"/>
          </a:p>
        </p:txBody>
      </p:sp>
    </p:spTree>
    <p:extLst>
      <p:ext uri="{BB962C8B-B14F-4D97-AF65-F5344CB8AC3E}">
        <p14:creationId xmlns:p14="http://schemas.microsoft.com/office/powerpoint/2010/main" val="2705803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6895" y="1866495"/>
            <a:ext cx="9144000" cy="1042336"/>
          </a:xfrm>
          <a:prstGeom prst="rect">
            <a:avLst/>
          </a:prstGeom>
        </p:spPr>
        <p:txBody>
          <a:bodyPr anchor="t">
            <a:normAutofit/>
          </a:bodyPr>
          <a:lstStyle>
            <a:lvl1pPr algn="l">
              <a:defRPr sz="5500" b="1">
                <a:solidFill>
                  <a:schemeClr val="accent1"/>
                </a:solidFill>
                <a:latin typeface="+mn-lt"/>
              </a:defRPr>
            </a:lvl1pPr>
          </a:lstStyle>
          <a:p>
            <a:r>
              <a:rPr lang="en-US" dirty="0"/>
              <a:t>Click to edit Master title style</a:t>
            </a:r>
          </a:p>
        </p:txBody>
      </p:sp>
      <p:sp>
        <p:nvSpPr>
          <p:cNvPr id="3" name="Subtitle 2"/>
          <p:cNvSpPr>
            <a:spLocks noGrp="1"/>
          </p:cNvSpPr>
          <p:nvPr>
            <p:ph type="subTitle" idx="1"/>
          </p:nvPr>
        </p:nvSpPr>
        <p:spPr>
          <a:xfrm>
            <a:off x="609595" y="3085042"/>
            <a:ext cx="9144000" cy="1571625"/>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27 September 2024</a:t>
            </a:fld>
            <a:endParaRPr lang="en-US" dirty="0"/>
          </a:p>
        </p:txBody>
      </p:sp>
      <p:sp>
        <p:nvSpPr>
          <p:cNvPr id="11"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2"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868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891086" y="1096432"/>
            <a:ext cx="6172200" cy="4620683"/>
          </a:xfrm>
          <a:prstGeom prst="rect">
            <a:avLst/>
          </a:prstGeom>
        </p:spPr>
        <p:txBody>
          <a:bodyPr anchor="t">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8" name="Title 1"/>
          <p:cNvSpPr>
            <a:spLocks noGrp="1"/>
          </p:cNvSpPr>
          <p:nvPr>
            <p:ph type="title"/>
          </p:nvPr>
        </p:nvSpPr>
        <p:spPr>
          <a:xfrm>
            <a:off x="546098" y="1096432"/>
            <a:ext cx="3933825"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9" name="Text Placeholder 3"/>
          <p:cNvSpPr>
            <a:spLocks noGrp="1"/>
          </p:cNvSpPr>
          <p:nvPr>
            <p:ph type="body" sz="half" idx="2"/>
          </p:nvPr>
        </p:nvSpPr>
        <p:spPr>
          <a:xfrm>
            <a:off x="547686" y="2167466"/>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6"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27 September 2024</a:t>
            </a:fld>
            <a:endParaRPr lang="en-US" dirty="0"/>
          </a:p>
        </p:txBody>
      </p:sp>
      <p:sp>
        <p:nvSpPr>
          <p:cNvPr id="17"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8"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56295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5700" cy="6871786"/>
          </a:xfrm>
          <a:prstGeom prst="rect">
            <a:avLst/>
          </a:prstGeom>
        </p:spPr>
      </p:pic>
      <p:sp>
        <p:nvSpPr>
          <p:cNvPr id="15" name="Rectangle 14"/>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11" name="Rectangle 10"/>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19" name="Freeform 18"/>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233930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9D739E"/>
          </a:solidFill>
          <a:ln>
            <a:noFill/>
          </a:ln>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1390630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17621"/>
            <a:ext cx="12192000" cy="6858000"/>
          </a:xfrm>
          <a:prstGeom prst="rect">
            <a:avLst/>
          </a:prstGeom>
        </p:spPr>
      </p:pic>
      <p:sp>
        <p:nvSpPr>
          <p:cNvPr id="4" name="Rectangle 3"/>
          <p:cNvSpPr/>
          <p:nvPr userDrawn="1"/>
        </p:nvSpPr>
        <p:spPr>
          <a:xfrm rot="10800000">
            <a:off x="1165606" y="-1"/>
            <a:ext cx="11040094" cy="436804"/>
          </a:xfrm>
          <a:prstGeom prst="rect">
            <a:avLst/>
          </a:prstGeom>
          <a:solidFill>
            <a:srgbClr val="8C5D8F">
              <a:alpha val="30000"/>
            </a:srgbClr>
          </a:solidFill>
          <a:ln>
            <a:noFill/>
          </a:ln>
          <a:effectLst>
            <a:glow>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userDrawn="1"/>
        </p:nvSpPr>
        <p:spPr>
          <a:xfrm>
            <a:off x="0" y="-11876"/>
            <a:ext cx="3644900" cy="930189"/>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
        <p:nvSpPr>
          <p:cNvPr id="6" name="Rectangle 5"/>
          <p:cNvSpPr/>
          <p:nvPr userDrawn="1"/>
        </p:nvSpPr>
        <p:spPr>
          <a:xfrm>
            <a:off x="0" y="6409210"/>
            <a:ext cx="9905999" cy="462576"/>
          </a:xfrm>
          <a:prstGeom prst="rect">
            <a:avLst/>
          </a:prstGeom>
          <a:solidFill>
            <a:srgbClr val="7C5A8E">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361" y="122141"/>
            <a:ext cx="2611940" cy="644040"/>
          </a:xfrm>
          <a:prstGeom prst="rect">
            <a:avLst/>
          </a:prstGeom>
        </p:spPr>
      </p:pic>
      <p:sp>
        <p:nvSpPr>
          <p:cNvPr id="8" name="Freeform 7"/>
          <p:cNvSpPr/>
          <p:nvPr userDrawn="1"/>
        </p:nvSpPr>
        <p:spPr>
          <a:xfrm rot="10800000">
            <a:off x="8559800" y="5954882"/>
            <a:ext cx="3632200" cy="916904"/>
          </a:xfrm>
          <a:custGeom>
            <a:avLst/>
            <a:gdLst>
              <a:gd name="connsiteX0" fmla="*/ 0 w 5480462"/>
              <a:gd name="connsiteY0" fmla="*/ 0 h 1383475"/>
              <a:gd name="connsiteX1" fmla="*/ 5480462 w 5480462"/>
              <a:gd name="connsiteY1" fmla="*/ 5938 h 1383475"/>
              <a:gd name="connsiteX2" fmla="*/ 4114800 w 5480462"/>
              <a:gd name="connsiteY2" fmla="*/ 1371600 h 1383475"/>
              <a:gd name="connsiteX3" fmla="*/ 0 w 5480462"/>
              <a:gd name="connsiteY3" fmla="*/ 1383475 h 1383475"/>
              <a:gd name="connsiteX4" fmla="*/ 0 w 5480462"/>
              <a:gd name="connsiteY4" fmla="*/ 0 h 13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462" h="1383475">
                <a:moveTo>
                  <a:pt x="0" y="0"/>
                </a:moveTo>
                <a:lnTo>
                  <a:pt x="5480462" y="5938"/>
                </a:lnTo>
                <a:lnTo>
                  <a:pt x="4114800" y="1371600"/>
                </a:lnTo>
                <a:lnTo>
                  <a:pt x="0" y="1383475"/>
                </a:lnTo>
                <a:lnTo>
                  <a:pt x="0" y="0"/>
                </a:lnTo>
                <a:close/>
              </a:path>
            </a:pathLst>
          </a:custGeom>
          <a:solidFill>
            <a:srgbClr val="8C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9216A"/>
              </a:solidFill>
            </a:endParaRPr>
          </a:p>
        </p:txBody>
      </p:sp>
    </p:spTree>
    <p:extLst>
      <p:ext uri="{BB962C8B-B14F-4D97-AF65-F5344CB8AC3E}">
        <p14:creationId xmlns:p14="http://schemas.microsoft.com/office/powerpoint/2010/main" val="762585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79300" cy="6850856"/>
          </a:xfrm>
          <a:prstGeom prst="rect">
            <a:avLst/>
          </a:prstGeom>
        </p:spPr>
      </p:pic>
    </p:spTree>
    <p:extLst>
      <p:ext uri="{BB962C8B-B14F-4D97-AF65-F5344CB8AC3E}">
        <p14:creationId xmlns:p14="http://schemas.microsoft.com/office/powerpoint/2010/main" val="788840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29195" y="390846"/>
            <a:ext cx="1111170" cy="5811838"/>
          </a:xfrm>
          <a:prstGeom prst="rect">
            <a:avLst/>
          </a:prstGeom>
        </p:spPr>
        <p:txBody>
          <a:bodyPr vert="eaVert"/>
          <a:lstStyle>
            <a:lvl1pPr>
              <a:defRPr sz="3400" b="1">
                <a:solidFill>
                  <a:srgbClr val="69216A"/>
                </a:solidFill>
              </a:defRPr>
            </a:lvl1pPr>
          </a:lstStyle>
          <a:p>
            <a:r>
              <a:rPr lang="en-US" dirty="0"/>
              <a:t>Click to edit Master title style</a:t>
            </a:r>
          </a:p>
        </p:txBody>
      </p:sp>
      <p:sp>
        <p:nvSpPr>
          <p:cNvPr id="3" name="Vertical Text Placeholder 2"/>
          <p:cNvSpPr>
            <a:spLocks noGrp="1"/>
          </p:cNvSpPr>
          <p:nvPr>
            <p:ph type="body" orient="vert" idx="1"/>
          </p:nvPr>
        </p:nvSpPr>
        <p:spPr>
          <a:xfrm>
            <a:off x="1053189" y="403546"/>
            <a:ext cx="9324372" cy="5811838"/>
          </a:xfrm>
          <a:prstGeom prst="rect">
            <a:avLst/>
          </a:prstGeom>
        </p:spPr>
        <p:txBody>
          <a:bodyPr vert="eaVert"/>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rot="5400000">
            <a:off x="8465" y="563036"/>
            <a:ext cx="1253069" cy="347134"/>
          </a:xfrm>
          <a:prstGeom prst="rect">
            <a:avLst/>
          </a:prstGeom>
        </p:spPr>
        <p:txBody>
          <a:bodyPr anchor="ctr"/>
          <a:lstStyle>
            <a:lvl1pPr>
              <a:defRPr sz="1000">
                <a:solidFill>
                  <a:srgbClr val="69216A"/>
                </a:solidFill>
              </a:defRPr>
            </a:lvl1pPr>
          </a:lstStyle>
          <a:p>
            <a:fld id="{7F3777FD-75A6-B146-A4D0-80CAC805A384}" type="datetime4">
              <a:rPr lang="en-GB" smtClean="0"/>
              <a:pPr/>
              <a:t>27 September 2024</a:t>
            </a:fld>
            <a:endParaRPr lang="en-US" dirty="0"/>
          </a:p>
        </p:txBody>
      </p:sp>
      <p:sp>
        <p:nvSpPr>
          <p:cNvPr id="5" name="Footer Placeholder 4"/>
          <p:cNvSpPr>
            <a:spLocks noGrp="1"/>
          </p:cNvSpPr>
          <p:nvPr>
            <p:ph type="ftr" sz="quarter" idx="11"/>
          </p:nvPr>
        </p:nvSpPr>
        <p:spPr>
          <a:xfrm rot="5400000">
            <a:off x="-2475593" y="3053073"/>
            <a:ext cx="5380697" cy="358285"/>
          </a:xfrm>
          <a:prstGeom prst="rect">
            <a:avLst/>
          </a:prstGeom>
        </p:spPr>
        <p:txBody>
          <a:bodyPr anchor="ctr"/>
          <a:lstStyle>
            <a:lvl1pPr algn="l">
              <a:defRPr sz="1000">
                <a:solidFill>
                  <a:schemeClr val="bg1"/>
                </a:solidFill>
              </a:defRPr>
            </a:lvl1pPr>
          </a:lstStyle>
          <a:p>
            <a:endParaRPr lang="en-US" dirty="0"/>
          </a:p>
        </p:txBody>
      </p:sp>
      <p:sp>
        <p:nvSpPr>
          <p:cNvPr id="6" name="Slide Number Placeholder 5"/>
          <p:cNvSpPr>
            <a:spLocks noGrp="1"/>
          </p:cNvSpPr>
          <p:nvPr>
            <p:ph type="sldNum" sz="quarter" idx="12"/>
          </p:nvPr>
        </p:nvSpPr>
        <p:spPr>
          <a:xfrm rot="5400000">
            <a:off x="-1142" y="146825"/>
            <a:ext cx="431799" cy="358286"/>
          </a:xfrm>
          <a:prstGeom prst="rect">
            <a:avLst/>
          </a:prstGeom>
        </p:spPr>
        <p:txBody>
          <a:bodyPr anchor="ctr"/>
          <a:lstStyle>
            <a:lvl1pPr>
              <a:defRPr sz="1200">
                <a:solidFill>
                  <a:schemeClr val="bg1"/>
                </a:solidFill>
              </a:defRPr>
            </a:lvl1pPr>
          </a:lstStyle>
          <a:p>
            <a:fld id="{7ED9267D-069E-5F46-80B9-B3F4B7546357}" type="slidenum">
              <a:rPr lang="en-US" smtClean="0"/>
              <a:pPr/>
              <a:t>‹#›</a:t>
            </a:fld>
            <a:endParaRPr lang="en-US" dirty="0"/>
          </a:p>
        </p:txBody>
      </p:sp>
    </p:spTree>
    <p:extLst>
      <p:ext uri="{BB962C8B-B14F-4D97-AF65-F5344CB8AC3E}">
        <p14:creationId xmlns:p14="http://schemas.microsoft.com/office/powerpoint/2010/main" val="58990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99018" y="1873797"/>
            <a:ext cx="10515600" cy="1307109"/>
          </a:xfrm>
          <a:prstGeom prst="rect">
            <a:avLst/>
          </a:prstGeom>
        </p:spPr>
        <p:txBody>
          <a:bodyPr anchor="t"/>
          <a:lstStyle>
            <a:lvl1pPr>
              <a:defRPr sz="6000" b="1">
                <a:solidFill>
                  <a:srgbClr val="69216A"/>
                </a:solidFill>
                <a:latin typeface="+mn-lt"/>
              </a:defRPr>
            </a:lvl1pPr>
          </a:lstStyle>
          <a:p>
            <a:r>
              <a:rPr lang="en-US" dirty="0"/>
              <a:t>Click to edit Master title style</a:t>
            </a:r>
          </a:p>
        </p:txBody>
      </p:sp>
      <p:sp>
        <p:nvSpPr>
          <p:cNvPr id="3" name="Text Placeholder 2"/>
          <p:cNvSpPr>
            <a:spLocks noGrp="1"/>
          </p:cNvSpPr>
          <p:nvPr>
            <p:ph type="body" idx="1"/>
          </p:nvPr>
        </p:nvSpPr>
        <p:spPr>
          <a:xfrm>
            <a:off x="599018" y="3180907"/>
            <a:ext cx="10528300" cy="667193"/>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flipV="1">
            <a:off x="709017" y="2920050"/>
            <a:ext cx="10494000" cy="1"/>
          </a:xfrm>
          <a:prstGeom prst="line">
            <a:avLst/>
          </a:prstGeom>
          <a:ln w="25400">
            <a:solidFill>
              <a:srgbClr val="69216A"/>
            </a:solidFill>
          </a:ln>
        </p:spPr>
        <p:style>
          <a:lnRef idx="1">
            <a:schemeClr val="accent1"/>
          </a:lnRef>
          <a:fillRef idx="0">
            <a:schemeClr val="accent1"/>
          </a:fillRef>
          <a:effectRef idx="0">
            <a:schemeClr val="accent1"/>
          </a:effectRef>
          <a:fontRef idx="minor">
            <a:schemeClr val="tx1"/>
          </a:fontRef>
        </p:style>
      </p:cxnSp>
      <p:sp>
        <p:nvSpPr>
          <p:cNvPr id="8"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27 September 2024</a:t>
            </a:fld>
            <a:endParaRPr lang="en-US" dirty="0"/>
          </a:p>
        </p:txBody>
      </p:sp>
      <p:sp>
        <p:nvSpPr>
          <p:cNvPr id="9"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0"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573570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5843" y="1026199"/>
            <a:ext cx="10515600" cy="757129"/>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595843" y="1757928"/>
            <a:ext cx="10515600" cy="4057777"/>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27 September 2024</a:t>
            </a:fld>
            <a:endParaRPr lang="en-US" dirty="0"/>
          </a:p>
        </p:txBody>
      </p:sp>
      <p:sp>
        <p:nvSpPr>
          <p:cNvPr id="8" name="Footer Placeholder 4"/>
          <p:cNvSpPr>
            <a:spLocks noGrp="1"/>
          </p:cNvSpPr>
          <p:nvPr>
            <p:ph type="ftr" sz="quarter" idx="11"/>
          </p:nvPr>
        </p:nvSpPr>
        <p:spPr>
          <a:xfrm>
            <a:off x="1736202" y="6453450"/>
            <a:ext cx="7179198" cy="365125"/>
          </a:xfrm>
          <a:prstGeom prst="rect">
            <a:avLst/>
          </a:prstGeom>
        </p:spPr>
        <p:txBody>
          <a:bodyPr anchor="ctr"/>
          <a:lstStyle>
            <a:lvl1pPr algn="l">
              <a:defRPr sz="1200">
                <a:solidFill>
                  <a:schemeClr val="bg1"/>
                </a:solidFill>
              </a:defRPr>
            </a:lvl1pPr>
          </a:lstStyle>
          <a:p>
            <a:endParaRPr lang="en-US" dirty="0"/>
          </a:p>
        </p:txBody>
      </p:sp>
      <p:sp>
        <p:nvSpPr>
          <p:cNvPr id="9" name="Slide Number Placeholder 5"/>
          <p:cNvSpPr>
            <a:spLocks noGrp="1"/>
          </p:cNvSpPr>
          <p:nvPr>
            <p:ph type="sldNum" sz="quarter" idx="12"/>
          </p:nvPr>
        </p:nvSpPr>
        <p:spPr>
          <a:xfrm>
            <a:off x="10553700" y="6453449"/>
            <a:ext cx="1346200"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15791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3364" y="1027646"/>
            <a:ext cx="10515600"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3" name="Content Placeholder 2"/>
          <p:cNvSpPr>
            <a:spLocks noGrp="1"/>
          </p:cNvSpPr>
          <p:nvPr>
            <p:ph sz="half" idx="1"/>
          </p:nvPr>
        </p:nvSpPr>
        <p:spPr>
          <a:xfrm>
            <a:off x="593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27364" y="1774879"/>
            <a:ext cx="5181600" cy="4351338"/>
          </a:xfrm>
          <a:prstGeom prst="rect">
            <a:avLst/>
          </a:prstGeom>
        </p:spPr>
        <p:txBody>
          <a:bodyPr/>
          <a:lstStyle>
            <a:lvl2pPr>
              <a:defRPr>
                <a:solidFill>
                  <a:srgbClr val="69216A"/>
                </a:solidFill>
              </a:defRPr>
            </a:lvl2pPr>
            <a:lvl4pPr>
              <a:defRPr>
                <a:solidFill>
                  <a:srgbClr val="69216A"/>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27 September 2024</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2093794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91324" y="1870148"/>
            <a:ext cx="5157787"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91324" y="2468592"/>
            <a:ext cx="5157787"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69001" y="1870148"/>
            <a:ext cx="5183188" cy="823912"/>
          </a:xfrm>
          <a:prstGeom prst="rect">
            <a:avLst/>
          </a:prstGeom>
        </p:spPr>
        <p:txBody>
          <a:bodyPr anchor="t">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960534" y="2477059"/>
            <a:ext cx="5183188" cy="3684588"/>
          </a:xfrm>
          <a:prstGeom prst="rect">
            <a:avLst/>
          </a:prstGeom>
        </p:spPr>
        <p:txBody>
          <a:bodyPr/>
          <a:lstStyle>
            <a:lvl1pPr>
              <a:defRPr>
                <a:solidFill>
                  <a:srgbClr val="69216A"/>
                </a:solidFill>
              </a:defRPr>
            </a:lvl1pPr>
            <a:lvl3pPr>
              <a:defRPr>
                <a:solidFill>
                  <a:srgbClr val="69216A"/>
                </a:solidFill>
              </a:defRPr>
            </a:lvl3pPr>
            <a:lvl5pPr>
              <a:defRPr>
                <a:solidFill>
                  <a:srgbClr val="69216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591323" y="1028230"/>
            <a:ext cx="10509173" cy="939125"/>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17"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27 September 2024</a:t>
            </a:fld>
            <a:endParaRPr lang="en-US" dirty="0"/>
          </a:p>
        </p:txBody>
      </p:sp>
      <p:sp>
        <p:nvSpPr>
          <p:cNvPr id="18"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9"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73181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93363" y="1028700"/>
            <a:ext cx="10515600" cy="1257300"/>
          </a:xfrm>
          <a:prstGeom prst="rect">
            <a:avLst/>
          </a:prstGeom>
        </p:spPr>
        <p:txBody>
          <a:bodyPr anchor="t"/>
          <a:lstStyle>
            <a:lvl1pPr>
              <a:defRPr b="1">
                <a:solidFill>
                  <a:srgbClr val="69216A"/>
                </a:solidFill>
                <a:latin typeface="+mn-lt"/>
              </a:defRPr>
            </a:lvl1pPr>
          </a:lstStyle>
          <a:p>
            <a:r>
              <a:rPr lang="en-US" dirty="0"/>
              <a:t>Click to edit Master title style</a:t>
            </a:r>
          </a:p>
        </p:txBody>
      </p:sp>
      <p:sp>
        <p:nvSpPr>
          <p:cNvPr id="13"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27 September 2024</a:t>
            </a:fld>
            <a:endParaRPr lang="en-US" dirty="0"/>
          </a:p>
        </p:txBody>
      </p:sp>
      <p:sp>
        <p:nvSpPr>
          <p:cNvPr id="14"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5"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69734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27 September 2024</a:t>
            </a:fld>
            <a:endParaRPr lang="en-US" dirty="0"/>
          </a:p>
        </p:txBody>
      </p:sp>
      <p:sp>
        <p:nvSpPr>
          <p:cNvPr id="1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graphicFrame>
        <p:nvGraphicFramePr>
          <p:cNvPr id="5" name="Chart 4"/>
          <p:cNvGraphicFramePr/>
          <p:nvPr userDrawn="1">
            <p:extLst>
              <p:ext uri="{D42A27DB-BD31-4B8C-83A1-F6EECF244321}">
                <p14:modId xmlns:p14="http://schemas.microsoft.com/office/powerpoint/2010/main" val="2047482558"/>
              </p:ext>
            </p:extLst>
          </p:nvPr>
        </p:nvGraphicFramePr>
        <p:xfrm>
          <a:off x="656863" y="901699"/>
          <a:ext cx="10515600" cy="502920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49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84200" y="1028700"/>
            <a:ext cx="10871200" cy="706470"/>
          </a:xfrm>
          <a:prstGeom prst="rect">
            <a:avLst/>
          </a:prstGeom>
        </p:spPr>
        <p:txBody>
          <a:bodyPr/>
          <a:lstStyle>
            <a:lvl1pPr>
              <a:defRPr b="0">
                <a:solidFill>
                  <a:srgbClr val="69216A"/>
                </a:solidFill>
                <a:latin typeface="+mn-lt"/>
              </a:defRPr>
            </a:lvl1pPr>
          </a:lstStyle>
          <a:p>
            <a:r>
              <a:rPr lang="en-US" dirty="0"/>
              <a:t>Click to edit Master title style</a:t>
            </a:r>
          </a:p>
        </p:txBody>
      </p:sp>
      <p:graphicFrame>
        <p:nvGraphicFramePr>
          <p:cNvPr id="3" name="Table 2"/>
          <p:cNvGraphicFramePr>
            <a:graphicFrameLocks noGrp="1"/>
          </p:cNvGraphicFramePr>
          <p:nvPr userDrawn="1">
            <p:extLst>
              <p:ext uri="{D42A27DB-BD31-4B8C-83A1-F6EECF244321}">
                <p14:modId xmlns:p14="http://schemas.microsoft.com/office/powerpoint/2010/main" val="1951304287"/>
              </p:ext>
            </p:extLst>
          </p:nvPr>
        </p:nvGraphicFramePr>
        <p:xfrm>
          <a:off x="584200" y="1755840"/>
          <a:ext cx="10871200" cy="3971864"/>
        </p:xfrm>
        <a:graphic>
          <a:graphicData uri="http://schemas.openxmlformats.org/drawingml/2006/table">
            <a:tbl>
              <a:tblPr firstRow="1" bandRow="1">
                <a:tableStyleId>{5C22544A-7EE6-4342-B048-85BDC9FD1C3A}</a:tableStyleId>
              </a:tblPr>
              <a:tblGrid>
                <a:gridCol w="1358900">
                  <a:extLst>
                    <a:ext uri="{9D8B030D-6E8A-4147-A177-3AD203B41FA5}">
                      <a16:colId xmlns:a16="http://schemas.microsoft.com/office/drawing/2014/main" val="20000"/>
                    </a:ext>
                  </a:extLst>
                </a:gridCol>
                <a:gridCol w="1358900">
                  <a:extLst>
                    <a:ext uri="{9D8B030D-6E8A-4147-A177-3AD203B41FA5}">
                      <a16:colId xmlns:a16="http://schemas.microsoft.com/office/drawing/2014/main" val="20001"/>
                    </a:ext>
                  </a:extLst>
                </a:gridCol>
                <a:gridCol w="1358900">
                  <a:extLst>
                    <a:ext uri="{9D8B030D-6E8A-4147-A177-3AD203B41FA5}">
                      <a16:colId xmlns:a16="http://schemas.microsoft.com/office/drawing/2014/main" val="20002"/>
                    </a:ext>
                  </a:extLst>
                </a:gridCol>
                <a:gridCol w="1358900">
                  <a:extLst>
                    <a:ext uri="{9D8B030D-6E8A-4147-A177-3AD203B41FA5}">
                      <a16:colId xmlns:a16="http://schemas.microsoft.com/office/drawing/2014/main" val="20003"/>
                    </a:ext>
                  </a:extLst>
                </a:gridCol>
                <a:gridCol w="1358900">
                  <a:extLst>
                    <a:ext uri="{9D8B030D-6E8A-4147-A177-3AD203B41FA5}">
                      <a16:colId xmlns:a16="http://schemas.microsoft.com/office/drawing/2014/main" val="20004"/>
                    </a:ext>
                  </a:extLst>
                </a:gridCol>
                <a:gridCol w="1358900">
                  <a:extLst>
                    <a:ext uri="{9D8B030D-6E8A-4147-A177-3AD203B41FA5}">
                      <a16:colId xmlns:a16="http://schemas.microsoft.com/office/drawing/2014/main" val="20005"/>
                    </a:ext>
                  </a:extLst>
                </a:gridCol>
                <a:gridCol w="1358900">
                  <a:extLst>
                    <a:ext uri="{9D8B030D-6E8A-4147-A177-3AD203B41FA5}">
                      <a16:colId xmlns:a16="http://schemas.microsoft.com/office/drawing/2014/main" val="20006"/>
                    </a:ext>
                  </a:extLst>
                </a:gridCol>
                <a:gridCol w="1358900">
                  <a:extLst>
                    <a:ext uri="{9D8B030D-6E8A-4147-A177-3AD203B41FA5}">
                      <a16:colId xmlns:a16="http://schemas.microsoft.com/office/drawing/2014/main" val="20007"/>
                    </a:ext>
                  </a:extLst>
                </a:gridCol>
              </a:tblGrid>
              <a:tr h="450128">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tc>
                  <a:txBody>
                    <a:bodyPr/>
                    <a:lstStyle/>
                    <a:p>
                      <a:endParaRPr lang="en-US" dirty="0">
                        <a:solidFill>
                          <a:srgbClr val="9D739E"/>
                        </a:solidFill>
                      </a:endParaRPr>
                    </a:p>
                  </a:txBody>
                  <a:tcPr>
                    <a:solidFill>
                      <a:srgbClr val="9D739E"/>
                    </a:solidFill>
                  </a:tcPr>
                </a:tc>
                <a:extLst>
                  <a:ext uri="{0D108BD9-81ED-4DB2-BD59-A6C34878D82A}">
                    <a16:rowId xmlns:a16="http://schemas.microsoft.com/office/drawing/2014/main" val="10000"/>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1"/>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2"/>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3"/>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4"/>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5"/>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6"/>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7"/>
                  </a:ext>
                </a:extLst>
              </a:tr>
              <a:tr h="391304">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tc>
                  <a:txBody>
                    <a:bodyPr/>
                    <a:lstStyle/>
                    <a:p>
                      <a:endParaRPr lang="en-US" dirty="0"/>
                    </a:p>
                  </a:txBody>
                  <a:tcPr>
                    <a:solidFill>
                      <a:srgbClr val="F0E9EE"/>
                    </a:solidFill>
                  </a:tcPr>
                </a:tc>
                <a:extLst>
                  <a:ext uri="{0D108BD9-81ED-4DB2-BD59-A6C34878D82A}">
                    <a16:rowId xmlns:a16="http://schemas.microsoft.com/office/drawing/2014/main" val="10008"/>
                  </a:ext>
                </a:extLst>
              </a:tr>
              <a:tr h="391304">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tc>
                  <a:txBody>
                    <a:bodyPr/>
                    <a:lstStyle/>
                    <a:p>
                      <a:endParaRPr lang="en-US" dirty="0"/>
                    </a:p>
                  </a:txBody>
                  <a:tcPr>
                    <a:solidFill>
                      <a:srgbClr val="E8DEE6"/>
                    </a:solidFill>
                  </a:tcPr>
                </a:tc>
                <a:extLst>
                  <a:ext uri="{0D108BD9-81ED-4DB2-BD59-A6C34878D82A}">
                    <a16:rowId xmlns:a16="http://schemas.microsoft.com/office/drawing/2014/main" val="10009"/>
                  </a:ext>
                </a:extLst>
              </a:tr>
            </a:tbl>
          </a:graphicData>
        </a:graphic>
      </p:graphicFrame>
      <p:sp>
        <p:nvSpPr>
          <p:cNvPr id="4"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27 September 2024</a:t>
            </a:fld>
            <a:endParaRPr lang="en-US" dirty="0"/>
          </a:p>
        </p:txBody>
      </p:sp>
      <p:sp>
        <p:nvSpPr>
          <p:cNvPr id="5"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6"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847647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00" y="1096431"/>
            <a:ext cx="4051300" cy="1054100"/>
          </a:xfrm>
          <a:prstGeom prst="rect">
            <a:avLst/>
          </a:prstGeom>
        </p:spPr>
        <p:txBody>
          <a:bodyPr anchor="t"/>
          <a:lstStyle>
            <a:lvl1pPr>
              <a:defRPr sz="3200" b="1">
                <a:solidFill>
                  <a:srgbClr val="69216A"/>
                </a:solidFill>
                <a:latin typeface="+mn-lt"/>
              </a:defRPr>
            </a:lvl1pPr>
          </a:lstStyle>
          <a:p>
            <a:r>
              <a:rPr lang="en-US" dirty="0"/>
              <a:t>Click to edit Master title style</a:t>
            </a:r>
          </a:p>
        </p:txBody>
      </p:sp>
      <p:sp>
        <p:nvSpPr>
          <p:cNvPr id="3" name="Content Placeholder 2"/>
          <p:cNvSpPr>
            <a:spLocks noGrp="1"/>
          </p:cNvSpPr>
          <p:nvPr>
            <p:ph idx="1"/>
          </p:nvPr>
        </p:nvSpPr>
        <p:spPr>
          <a:xfrm>
            <a:off x="4891087" y="1096431"/>
            <a:ext cx="6356519" cy="4629150"/>
          </a:xfrm>
          <a:prstGeom prst="rect">
            <a:avLst/>
          </a:prstGeom>
        </p:spPr>
        <p:txBody>
          <a:bodyPr/>
          <a:lstStyle>
            <a:lvl1pPr>
              <a:defRPr sz="3200">
                <a:solidFill>
                  <a:srgbClr val="69216A"/>
                </a:solidFill>
              </a:defRPr>
            </a:lvl1pPr>
            <a:lvl2pPr>
              <a:defRPr sz="2800"/>
            </a:lvl2pPr>
            <a:lvl3pPr>
              <a:defRPr sz="2400">
                <a:solidFill>
                  <a:srgbClr val="69216A"/>
                </a:solidFill>
              </a:defRPr>
            </a:lvl3pPr>
            <a:lvl4pPr>
              <a:defRPr sz="2000"/>
            </a:lvl4pPr>
            <a:lvl5pPr>
              <a:defRPr sz="2000">
                <a:solidFill>
                  <a:srgbClr val="69216A"/>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47688" y="2167465"/>
            <a:ext cx="404966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2" name="Date Placeholder 3"/>
          <p:cNvSpPr>
            <a:spLocks noGrp="1"/>
          </p:cNvSpPr>
          <p:nvPr>
            <p:ph type="dt" sz="half" idx="10"/>
          </p:nvPr>
        </p:nvSpPr>
        <p:spPr>
          <a:xfrm>
            <a:off x="254644" y="6453450"/>
            <a:ext cx="1269356" cy="365125"/>
          </a:xfrm>
          <a:prstGeom prst="rect">
            <a:avLst/>
          </a:prstGeom>
        </p:spPr>
        <p:txBody>
          <a:bodyPr anchor="ctr" anchorCtr="0"/>
          <a:lstStyle>
            <a:lvl1pPr algn="l">
              <a:defRPr sz="1200">
                <a:solidFill>
                  <a:schemeClr val="bg1"/>
                </a:solidFill>
              </a:defRPr>
            </a:lvl1pPr>
          </a:lstStyle>
          <a:p>
            <a:fld id="{CD071B8E-0DD7-5842-950E-3289D9FBABB1}" type="datetime4">
              <a:rPr lang="en-GB" smtClean="0"/>
              <a:pPr/>
              <a:t>27 September 2024</a:t>
            </a:fld>
            <a:endParaRPr lang="en-US" dirty="0"/>
          </a:p>
        </p:txBody>
      </p:sp>
      <p:sp>
        <p:nvSpPr>
          <p:cNvPr id="13" name="Footer Placeholder 4"/>
          <p:cNvSpPr>
            <a:spLocks noGrp="1"/>
          </p:cNvSpPr>
          <p:nvPr>
            <p:ph type="ftr" sz="quarter" idx="11"/>
          </p:nvPr>
        </p:nvSpPr>
        <p:spPr>
          <a:xfrm>
            <a:off x="1736202" y="6453450"/>
            <a:ext cx="6370899" cy="365125"/>
          </a:xfrm>
          <a:prstGeom prst="rect">
            <a:avLst/>
          </a:prstGeom>
        </p:spPr>
        <p:txBody>
          <a:bodyPr anchor="ctr"/>
          <a:lstStyle>
            <a:lvl1pPr algn="l">
              <a:defRPr sz="1200">
                <a:solidFill>
                  <a:schemeClr val="bg1"/>
                </a:solidFill>
              </a:defRPr>
            </a:lvl1pPr>
          </a:lstStyle>
          <a:p>
            <a:endParaRPr lang="en-US" dirty="0"/>
          </a:p>
        </p:txBody>
      </p:sp>
      <p:sp>
        <p:nvSpPr>
          <p:cNvPr id="14" name="Slide Number Placeholder 5"/>
          <p:cNvSpPr>
            <a:spLocks noGrp="1"/>
          </p:cNvSpPr>
          <p:nvPr>
            <p:ph type="sldNum" sz="quarter" idx="12"/>
          </p:nvPr>
        </p:nvSpPr>
        <p:spPr>
          <a:xfrm>
            <a:off x="8610600" y="6453449"/>
            <a:ext cx="3311324" cy="365125"/>
          </a:xfrm>
          <a:prstGeom prst="rect">
            <a:avLst/>
          </a:prstGeom>
        </p:spPr>
        <p:txBody>
          <a:bodyPr anchor="ctr" anchorCtr="0"/>
          <a:lstStyle>
            <a:lvl1pPr algn="r">
              <a:defRPr sz="1200">
                <a:solidFill>
                  <a:schemeClr val="bg1"/>
                </a:solidFill>
              </a:defRPr>
            </a:lvl1pPr>
          </a:lstStyle>
          <a:p>
            <a:fld id="{437794D7-DC86-9A4E-9C9F-0B324FE8876A}" type="slidenum">
              <a:rPr lang="en-US" smtClean="0"/>
              <a:pPr/>
              <a:t>‹#›</a:t>
            </a:fld>
            <a:endParaRPr lang="en-US" dirty="0"/>
          </a:p>
        </p:txBody>
      </p:sp>
    </p:spTree>
    <p:extLst>
      <p:ext uri="{BB962C8B-B14F-4D97-AF65-F5344CB8AC3E}">
        <p14:creationId xmlns:p14="http://schemas.microsoft.com/office/powerpoint/2010/main" val="152933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45026"/>
      </p:ext>
    </p:extLst>
  </p:cSld>
  <p:clrMap bg1="lt1" tx1="dk1" bg2="lt2" tx2="dk2" accent1="accent1" accent2="accent2" accent3="accent3" accent4="accent4" accent5="accent5" accent6="accent6" hlink="hlink" folHlink="folHlink"/>
  <p:sldLayoutIdLst>
    <p:sldLayoutId id="2147484081" r:id="rId1"/>
    <p:sldLayoutId id="2147484083" r:id="rId2"/>
    <p:sldLayoutId id="2147484082" r:id="rId3"/>
    <p:sldLayoutId id="2147484084" r:id="rId4"/>
    <p:sldLayoutId id="2147484085" r:id="rId5"/>
    <p:sldLayoutId id="2147484086" r:id="rId6"/>
    <p:sldLayoutId id="2147484087" r:id="rId7"/>
    <p:sldLayoutId id="2147484108" r:id="rId8"/>
    <p:sldLayoutId id="2147484088" r:id="rId9"/>
    <p:sldLayoutId id="2147484089"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827505"/>
      </p:ext>
    </p:extLst>
  </p:cSld>
  <p:clrMap bg1="lt1" tx1="dk1" bg2="lt2" tx2="dk2" accent1="accent1" accent2="accent2" accent3="accent3" accent4="accent4" accent5="accent5" accent6="accent6" hlink="hlink" folHlink="folHlink"/>
  <p:sldLayoutIdLst>
    <p:sldLayoutId id="2147484110" r:id="rId1"/>
    <p:sldLayoutId id="2147484112" r:id="rId2"/>
    <p:sldLayoutId id="2147484113" r:id="rId3"/>
    <p:sldLayoutId id="214748411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217400" cy="6872287"/>
          </a:xfrm>
          <a:prstGeom prst="rect">
            <a:avLst/>
          </a:prstGeom>
        </p:spPr>
      </p:pic>
    </p:spTree>
    <p:extLst>
      <p:ext uri="{BB962C8B-B14F-4D97-AF65-F5344CB8AC3E}">
        <p14:creationId xmlns:p14="http://schemas.microsoft.com/office/powerpoint/2010/main" val="584570216"/>
      </p:ext>
    </p:extLst>
  </p:cSld>
  <p:clrMap bg1="lt1" tx1="dk1" bg2="lt2" tx2="dk2" accent1="accent1" accent2="accent2" accent3="accent3" accent4="accent4" accent5="accent5" accent6="accent6" hlink="hlink" folHlink="folHlink"/>
  <p:sldLayoutIdLst>
    <p:sldLayoutId id="2147484103"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cdn-wordpress-info.futurelearn.com/wp-content/uploads/37e0c522-1345-47e6-9a29-0030ff18fd6a-754x451.jpg.webp" TargetMode="External"/><Relationship Id="rId3" Type="http://schemas.openxmlformats.org/officeDocument/2006/relationships/hyperlink" Target="https://www.matillion.com/wp-content/uploads/2015/01/bad-dashboard-examples-1.png" TargetMode="External"/><Relationship Id="rId7" Type="http://schemas.openxmlformats.org/officeDocument/2006/relationships/hyperlink" Target="https://i.ytimg.com/vi/SNf2VJjTmd4/maxresdefault.jp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carmel.es/wp-content/uploads/2018/10/ctf_1a_cio-dashboards.png" TargetMode="External"/><Relationship Id="rId5" Type="http://schemas.openxmlformats.org/officeDocument/2006/relationships/hyperlink" Target="https://luiscarli.com/2012/09/01/wood-changes/" TargetMode="External"/><Relationship Id="rId4" Type="http://schemas.openxmlformats.org/officeDocument/2006/relationships/hyperlink" Target="https://www.matillion.com/wp-content/uploads/2015/01/bad-dashboard-examples-3.png" TargetMode="External"/><Relationship Id="rId9" Type="http://schemas.openxmlformats.org/officeDocument/2006/relationships/hyperlink" Target="https://miro.medium.com/v2/resize:fit:4800/format:webp/1*bnfoU2LkEnXJP0vjll47Lg.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57910" y="1047580"/>
            <a:ext cx="6276178" cy="1042336"/>
          </a:xfrm>
        </p:spPr>
        <p:txBody>
          <a:bodyPr/>
          <a:lstStyle/>
          <a:p>
            <a:r>
              <a:rPr lang="en-US" dirty="0"/>
              <a:t>CM4125 Topic 3 Lab</a:t>
            </a:r>
          </a:p>
        </p:txBody>
      </p:sp>
      <p:grpSp>
        <p:nvGrpSpPr>
          <p:cNvPr id="7" name="Group 6">
            <a:extLst>
              <a:ext uri="{FF2B5EF4-FFF2-40B4-BE49-F238E27FC236}">
                <a16:creationId xmlns:a16="http://schemas.microsoft.com/office/drawing/2014/main" id="{53E5D27D-4E24-43B3-943F-913466C0A482}"/>
              </a:ext>
            </a:extLst>
          </p:cNvPr>
          <p:cNvGrpSpPr/>
          <p:nvPr/>
        </p:nvGrpSpPr>
        <p:grpSpPr>
          <a:xfrm>
            <a:off x="1633197" y="2145157"/>
            <a:ext cx="8925605" cy="3665263"/>
            <a:chOff x="2177823" y="2089916"/>
            <a:chExt cx="8925605" cy="3665263"/>
          </a:xfrm>
        </p:grpSpPr>
        <p:pic>
          <p:nvPicPr>
            <p:cNvPr id="1026" name="Picture 2" descr="Among Us on Steam">
              <a:extLst>
                <a:ext uri="{FF2B5EF4-FFF2-40B4-BE49-F238E27FC236}">
                  <a16:creationId xmlns:a16="http://schemas.microsoft.com/office/drawing/2014/main" id="{014FF000-7713-444E-B7FE-ABFA946B5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823" y="2089916"/>
              <a:ext cx="8925605" cy="36652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217BDC-E26A-41F3-BDEB-EBEA4EDA36BC}"/>
                </a:ext>
              </a:extLst>
            </p:cNvPr>
            <p:cNvSpPr txBox="1"/>
            <p:nvPr/>
          </p:nvSpPr>
          <p:spPr>
            <a:xfrm>
              <a:off x="9048996" y="2773345"/>
              <a:ext cx="466794" cy="1569660"/>
            </a:xfrm>
            <a:prstGeom prst="rect">
              <a:avLst/>
            </a:prstGeom>
            <a:noFill/>
          </p:spPr>
          <p:txBody>
            <a:bodyPr wrap="none" rtlCol="0">
              <a:spAutoFit/>
            </a:bodyPr>
            <a:lstStyle/>
            <a:p>
              <a:r>
                <a:rPr lang="es-ES" sz="9600" dirty="0">
                  <a:solidFill>
                    <a:schemeClr val="bg1"/>
                  </a:solidFill>
                </a:rPr>
                <a:t>i</a:t>
              </a:r>
              <a:endParaRPr lang="en-GB" sz="9600" dirty="0">
                <a:solidFill>
                  <a:schemeClr val="bg1"/>
                </a:solidFill>
              </a:endParaRPr>
            </a:p>
          </p:txBody>
        </p:sp>
      </p:grpSp>
    </p:spTree>
    <p:extLst>
      <p:ext uri="{BB962C8B-B14F-4D97-AF65-F5344CB8AC3E}">
        <p14:creationId xmlns:p14="http://schemas.microsoft.com/office/powerpoint/2010/main" val="71690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D41C-6079-4E7A-9D10-983A6972CB30}"/>
              </a:ext>
            </a:extLst>
          </p:cNvPr>
          <p:cNvSpPr>
            <a:spLocks noGrp="1"/>
          </p:cNvSpPr>
          <p:nvPr>
            <p:ph type="title"/>
          </p:nvPr>
        </p:nvSpPr>
        <p:spPr/>
        <p:txBody>
          <a:bodyPr/>
          <a:lstStyle/>
          <a:p>
            <a:r>
              <a:rPr lang="en-GB" dirty="0"/>
              <a:t>Setting</a:t>
            </a:r>
          </a:p>
        </p:txBody>
      </p:sp>
      <p:sp>
        <p:nvSpPr>
          <p:cNvPr id="3" name="Content Placeholder 2">
            <a:extLst>
              <a:ext uri="{FF2B5EF4-FFF2-40B4-BE49-F238E27FC236}">
                <a16:creationId xmlns:a16="http://schemas.microsoft.com/office/drawing/2014/main" id="{A1B2609A-AE9D-4D9E-8932-2F9AC5A9424B}"/>
              </a:ext>
            </a:extLst>
          </p:cNvPr>
          <p:cNvSpPr>
            <a:spLocks noGrp="1"/>
          </p:cNvSpPr>
          <p:nvPr>
            <p:ph idx="1"/>
          </p:nvPr>
        </p:nvSpPr>
        <p:spPr>
          <a:xfrm>
            <a:off x="73329" y="1868460"/>
            <a:ext cx="5192007" cy="4355695"/>
          </a:xfrm>
        </p:spPr>
        <p:txBody>
          <a:bodyPr/>
          <a:lstStyle/>
          <a:p>
            <a:r>
              <a:rPr lang="en-GB" dirty="0"/>
              <a:t>6 players</a:t>
            </a:r>
          </a:p>
          <a:p>
            <a:pPr lvl="1"/>
            <a:r>
              <a:rPr lang="en-GB" dirty="0"/>
              <a:t>3 crewmates</a:t>
            </a:r>
          </a:p>
          <a:p>
            <a:pPr lvl="1"/>
            <a:r>
              <a:rPr lang="en-GB" dirty="0"/>
              <a:t>3 impostors</a:t>
            </a:r>
          </a:p>
          <a:p>
            <a:r>
              <a:rPr lang="en-GB" dirty="0"/>
              <a:t>Admin (me)</a:t>
            </a:r>
          </a:p>
          <a:p>
            <a:pPr lvl="1"/>
            <a:r>
              <a:rPr lang="en-GB" dirty="0"/>
              <a:t>Assign roles</a:t>
            </a:r>
          </a:p>
          <a:p>
            <a:pPr lvl="1"/>
            <a:r>
              <a:rPr lang="en-GB" dirty="0"/>
              <a:t>Keep time</a:t>
            </a:r>
          </a:p>
          <a:p>
            <a:pPr lvl="1"/>
            <a:r>
              <a:rPr lang="en-GB" dirty="0"/>
              <a:t>Provide visualisations</a:t>
            </a:r>
          </a:p>
          <a:p>
            <a:pPr lvl="1"/>
            <a:r>
              <a:rPr lang="es-ES" dirty="0"/>
              <a:t>“</a:t>
            </a:r>
            <a:r>
              <a:rPr lang="en-GB" dirty="0"/>
              <a:t>Kill” players</a:t>
            </a:r>
          </a:p>
          <a:p>
            <a:pPr lvl="1"/>
            <a:r>
              <a:rPr lang="en-GB" dirty="0"/>
              <a:t>Keep track of crew’s suggestions</a:t>
            </a:r>
          </a:p>
          <a:p>
            <a:r>
              <a:rPr lang="en-GB" dirty="0"/>
              <a:t>The rest will be public/voters</a:t>
            </a:r>
          </a:p>
        </p:txBody>
      </p:sp>
      <p:sp>
        <p:nvSpPr>
          <p:cNvPr id="6" name="Slide Number Placeholder 5">
            <a:extLst>
              <a:ext uri="{FF2B5EF4-FFF2-40B4-BE49-F238E27FC236}">
                <a16:creationId xmlns:a16="http://schemas.microsoft.com/office/drawing/2014/main" id="{EF9EF476-2D5D-4150-9ACE-FDFC8BB49A51}"/>
              </a:ext>
            </a:extLst>
          </p:cNvPr>
          <p:cNvSpPr>
            <a:spLocks noGrp="1"/>
          </p:cNvSpPr>
          <p:nvPr>
            <p:ph type="sldNum" sz="quarter" idx="12"/>
          </p:nvPr>
        </p:nvSpPr>
        <p:spPr/>
        <p:txBody>
          <a:bodyPr/>
          <a:lstStyle/>
          <a:p>
            <a:fld id="{437794D7-DC86-9A4E-9C9F-0B324FE8876A}" type="slidenum">
              <a:rPr lang="en-US" smtClean="0"/>
              <a:pPr/>
              <a:t>2</a:t>
            </a:fld>
            <a:endParaRPr lang="en-US" dirty="0"/>
          </a:p>
        </p:txBody>
      </p:sp>
      <p:pic>
        <p:nvPicPr>
          <p:cNvPr id="8" name="Picture 7">
            <a:extLst>
              <a:ext uri="{FF2B5EF4-FFF2-40B4-BE49-F238E27FC236}">
                <a16:creationId xmlns:a16="http://schemas.microsoft.com/office/drawing/2014/main" id="{E2025A09-01E0-48D6-8EE2-4723858C8043}"/>
              </a:ext>
            </a:extLst>
          </p:cNvPr>
          <p:cNvPicPr>
            <a:picLocks noChangeAspect="1"/>
          </p:cNvPicPr>
          <p:nvPr/>
        </p:nvPicPr>
        <p:blipFill>
          <a:blip r:embed="rId2"/>
          <a:stretch>
            <a:fillRect/>
          </a:stretch>
        </p:blipFill>
        <p:spPr>
          <a:xfrm>
            <a:off x="5803900" y="1714500"/>
            <a:ext cx="6096000" cy="3429000"/>
          </a:xfrm>
          <a:prstGeom prst="rect">
            <a:avLst/>
          </a:prstGeom>
        </p:spPr>
      </p:pic>
    </p:spTree>
    <p:extLst>
      <p:ext uri="{BB962C8B-B14F-4D97-AF65-F5344CB8AC3E}">
        <p14:creationId xmlns:p14="http://schemas.microsoft.com/office/powerpoint/2010/main" val="1782208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14FFE-7FA6-4CB1-B402-FDDD7A95F487}"/>
              </a:ext>
            </a:extLst>
          </p:cNvPr>
          <p:cNvSpPr>
            <a:spLocks noGrp="1"/>
          </p:cNvSpPr>
          <p:nvPr>
            <p:ph type="title"/>
          </p:nvPr>
        </p:nvSpPr>
        <p:spPr/>
        <p:txBody>
          <a:bodyPr/>
          <a:lstStyle/>
          <a:p>
            <a:r>
              <a:rPr lang="es-ES" dirty="0"/>
              <a:t>Rules</a:t>
            </a:r>
            <a:endParaRPr lang="en-GB" dirty="0"/>
          </a:p>
        </p:txBody>
      </p:sp>
      <p:sp>
        <p:nvSpPr>
          <p:cNvPr id="3" name="Content Placeholder 2">
            <a:extLst>
              <a:ext uri="{FF2B5EF4-FFF2-40B4-BE49-F238E27FC236}">
                <a16:creationId xmlns:a16="http://schemas.microsoft.com/office/drawing/2014/main" id="{71F92217-6AAE-40F1-8D88-68A01F5C3A9C}"/>
              </a:ext>
            </a:extLst>
          </p:cNvPr>
          <p:cNvSpPr>
            <a:spLocks noGrp="1"/>
          </p:cNvSpPr>
          <p:nvPr>
            <p:ph idx="1"/>
          </p:nvPr>
        </p:nvSpPr>
        <p:spPr>
          <a:xfrm>
            <a:off x="209550" y="1758638"/>
            <a:ext cx="8331777" cy="4295037"/>
          </a:xfrm>
        </p:spPr>
        <p:txBody>
          <a:bodyPr/>
          <a:lstStyle/>
          <a:p>
            <a:pPr marL="514350" indent="-514350">
              <a:buAutoNum type="arabicPeriod"/>
            </a:pPr>
            <a:r>
              <a:rPr lang="en-GB" sz="2000" dirty="0"/>
              <a:t>The admin will provide a “bad” visualisation to everyone</a:t>
            </a:r>
          </a:p>
          <a:p>
            <a:pPr marL="514350" indent="-514350">
              <a:buAutoNum type="arabicPeriod"/>
            </a:pPr>
            <a:r>
              <a:rPr lang="en-GB" sz="2000" dirty="0"/>
              <a:t>All players (and the public!) have ~5 minutes to see it and think about how to “improve” the visualisation</a:t>
            </a:r>
          </a:p>
          <a:p>
            <a:pPr marL="971550" lvl="1" indent="-514350">
              <a:buAutoNum type="arabicPeriod"/>
            </a:pPr>
            <a:r>
              <a:rPr lang="en-GB" sz="1600" dirty="0"/>
              <a:t>Crewmates want to make it better!</a:t>
            </a:r>
          </a:p>
          <a:p>
            <a:pPr marL="971550" lvl="1" indent="-514350">
              <a:buAutoNum type="arabicPeriod"/>
            </a:pPr>
            <a:r>
              <a:rPr lang="en-GB" sz="1600" dirty="0"/>
              <a:t>Impostors want to (secretly) make it worse!</a:t>
            </a:r>
          </a:p>
          <a:p>
            <a:pPr marL="514350" indent="-514350">
              <a:buAutoNum type="arabicPeriod"/>
            </a:pPr>
            <a:r>
              <a:rPr lang="en-GB" sz="2000" dirty="0"/>
              <a:t>Each player will give the admin one suggestion</a:t>
            </a:r>
          </a:p>
          <a:p>
            <a:pPr marL="514350" indent="-514350">
              <a:buAutoNum type="arabicPeriod"/>
            </a:pPr>
            <a:r>
              <a:rPr lang="en-GB" sz="2000" dirty="0"/>
              <a:t>Once all suggestions have been given to the admin, an emergency meeting is called!</a:t>
            </a:r>
          </a:p>
          <a:p>
            <a:pPr marL="514350" indent="-514350">
              <a:buAutoNum type="arabicPeriod"/>
            </a:pPr>
            <a:r>
              <a:rPr lang="en-GB" sz="2000" dirty="0"/>
              <a:t>Players have ~5 minutes to debate in public who the impostor is/are</a:t>
            </a:r>
          </a:p>
          <a:p>
            <a:pPr marL="514350" indent="-514350">
              <a:buAutoNum type="arabicPeriod"/>
            </a:pPr>
            <a:r>
              <a:rPr lang="en-GB" sz="2000" dirty="0"/>
              <a:t>After that, the public votes for someone to be sent off</a:t>
            </a:r>
          </a:p>
          <a:p>
            <a:pPr marL="971550" lvl="1" indent="-514350">
              <a:buAutoNum type="arabicPeriod"/>
            </a:pPr>
            <a:r>
              <a:rPr lang="en-GB" sz="1600" dirty="0"/>
              <a:t>The person with the most votes gets “killed” (out of the game)</a:t>
            </a:r>
          </a:p>
          <a:p>
            <a:pPr marL="514350" indent="-514350">
              <a:buAutoNum type="arabicPeriod"/>
            </a:pPr>
            <a:r>
              <a:rPr lang="en-GB" sz="2000" dirty="0"/>
              <a:t>Afterwards, a new visualisation will be provided, and the process starts again.</a:t>
            </a:r>
          </a:p>
        </p:txBody>
      </p:sp>
      <p:sp>
        <p:nvSpPr>
          <p:cNvPr id="6" name="Slide Number Placeholder 5">
            <a:extLst>
              <a:ext uri="{FF2B5EF4-FFF2-40B4-BE49-F238E27FC236}">
                <a16:creationId xmlns:a16="http://schemas.microsoft.com/office/drawing/2014/main" id="{FD64E0F9-D017-4D47-AB9B-B32EE4BA62C2}"/>
              </a:ext>
            </a:extLst>
          </p:cNvPr>
          <p:cNvSpPr>
            <a:spLocks noGrp="1"/>
          </p:cNvSpPr>
          <p:nvPr>
            <p:ph type="sldNum" sz="quarter" idx="12"/>
          </p:nvPr>
        </p:nvSpPr>
        <p:spPr/>
        <p:txBody>
          <a:bodyPr/>
          <a:lstStyle/>
          <a:p>
            <a:fld id="{437794D7-DC86-9A4E-9C9F-0B324FE8876A}" type="slidenum">
              <a:rPr lang="en-US" smtClean="0"/>
              <a:pPr/>
              <a:t>3</a:t>
            </a:fld>
            <a:endParaRPr lang="en-US" dirty="0"/>
          </a:p>
        </p:txBody>
      </p:sp>
      <p:pic>
        <p:nvPicPr>
          <p:cNvPr id="1026" name="Picture 2" descr="Emergency Meeting (SR Group) | Among Us - YouTube">
            <a:extLst>
              <a:ext uri="{FF2B5EF4-FFF2-40B4-BE49-F238E27FC236}">
                <a16:creationId xmlns:a16="http://schemas.microsoft.com/office/drawing/2014/main" id="{5B4727D3-1A9E-4886-A86C-3F9FB1C5A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0817" y="1783328"/>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ong Us Beginner's Guide and Walkthrough - DigiParadise">
            <a:extLst>
              <a:ext uri="{FF2B5EF4-FFF2-40B4-BE49-F238E27FC236}">
                <a16:creationId xmlns:a16="http://schemas.microsoft.com/office/drawing/2014/main" id="{F0B8CA4F-2AEB-4279-8330-E7AFA69A4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0817" y="4248230"/>
            <a:ext cx="2857500" cy="139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940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E7EC-940A-4C7D-A567-6AA8764CB8A2}"/>
              </a:ext>
            </a:extLst>
          </p:cNvPr>
          <p:cNvSpPr>
            <a:spLocks noGrp="1"/>
          </p:cNvSpPr>
          <p:nvPr>
            <p:ph type="title"/>
          </p:nvPr>
        </p:nvSpPr>
        <p:spPr>
          <a:xfrm>
            <a:off x="153716" y="925716"/>
            <a:ext cx="10515600" cy="757129"/>
          </a:xfrm>
        </p:spPr>
        <p:txBody>
          <a:bodyPr/>
          <a:lstStyle/>
          <a:p>
            <a:r>
              <a:rPr lang="en-GB" dirty="0"/>
              <a:t>Consider that…</a:t>
            </a:r>
          </a:p>
        </p:txBody>
      </p:sp>
      <p:sp>
        <p:nvSpPr>
          <p:cNvPr id="3" name="Content Placeholder 2">
            <a:extLst>
              <a:ext uri="{FF2B5EF4-FFF2-40B4-BE49-F238E27FC236}">
                <a16:creationId xmlns:a16="http://schemas.microsoft.com/office/drawing/2014/main" id="{CA35CAF8-9EE1-45C7-B1BB-B956B22B251C}"/>
              </a:ext>
            </a:extLst>
          </p:cNvPr>
          <p:cNvSpPr>
            <a:spLocks noGrp="1"/>
          </p:cNvSpPr>
          <p:nvPr>
            <p:ph idx="1"/>
          </p:nvPr>
        </p:nvSpPr>
        <p:spPr>
          <a:xfrm>
            <a:off x="153716" y="1848678"/>
            <a:ext cx="6791067" cy="3814096"/>
          </a:xfrm>
        </p:spPr>
        <p:txBody>
          <a:bodyPr/>
          <a:lstStyle/>
          <a:p>
            <a:r>
              <a:rPr lang="en-GB" sz="2400" dirty="0"/>
              <a:t>You must be actively participating during the emergency meeting</a:t>
            </a:r>
          </a:p>
          <a:p>
            <a:endParaRPr lang="en-GB" sz="2400" dirty="0"/>
          </a:p>
          <a:p>
            <a:r>
              <a:rPr lang="en-GB" sz="2400" dirty="0"/>
              <a:t>Play your strategy right and try to guess who is in your team</a:t>
            </a:r>
          </a:p>
          <a:p>
            <a:endParaRPr lang="en-GB" sz="2400" dirty="0"/>
          </a:p>
          <a:p>
            <a:r>
              <a:rPr lang="es-ES" sz="2400" dirty="0"/>
              <a:t>I</a:t>
            </a:r>
            <a:r>
              <a:rPr lang="en-GB" sz="2400" dirty="0"/>
              <a:t>f you feel we have reached a dead end with an example, the admin can provide a new one</a:t>
            </a:r>
          </a:p>
        </p:txBody>
      </p:sp>
      <p:sp>
        <p:nvSpPr>
          <p:cNvPr id="6" name="Slide Number Placeholder 5">
            <a:extLst>
              <a:ext uri="{FF2B5EF4-FFF2-40B4-BE49-F238E27FC236}">
                <a16:creationId xmlns:a16="http://schemas.microsoft.com/office/drawing/2014/main" id="{86C8DE1D-E214-4A9C-84FC-C56A6EB758F4}"/>
              </a:ext>
            </a:extLst>
          </p:cNvPr>
          <p:cNvSpPr>
            <a:spLocks noGrp="1"/>
          </p:cNvSpPr>
          <p:nvPr>
            <p:ph type="sldNum" sz="quarter" idx="12"/>
          </p:nvPr>
        </p:nvSpPr>
        <p:spPr/>
        <p:txBody>
          <a:bodyPr/>
          <a:lstStyle/>
          <a:p>
            <a:fld id="{437794D7-DC86-9A4E-9C9F-0B324FE8876A}" type="slidenum">
              <a:rPr lang="en-US" smtClean="0"/>
              <a:pPr/>
              <a:t>4</a:t>
            </a:fld>
            <a:endParaRPr lang="en-US" dirty="0"/>
          </a:p>
        </p:txBody>
      </p:sp>
      <p:pic>
        <p:nvPicPr>
          <p:cNvPr id="12" name="Picture 11">
            <a:extLst>
              <a:ext uri="{FF2B5EF4-FFF2-40B4-BE49-F238E27FC236}">
                <a16:creationId xmlns:a16="http://schemas.microsoft.com/office/drawing/2014/main" id="{9E6CA9DC-2CED-481F-85DB-66CE67B10C51}"/>
              </a:ext>
            </a:extLst>
          </p:cNvPr>
          <p:cNvPicPr>
            <a:picLocks noChangeAspect="1"/>
          </p:cNvPicPr>
          <p:nvPr/>
        </p:nvPicPr>
        <p:blipFill>
          <a:blip r:embed="rId3"/>
          <a:stretch>
            <a:fillRect/>
          </a:stretch>
        </p:blipFill>
        <p:spPr>
          <a:xfrm>
            <a:off x="7216498" y="2067339"/>
            <a:ext cx="4780424" cy="2870174"/>
          </a:xfrm>
          <a:prstGeom prst="rect">
            <a:avLst/>
          </a:prstGeom>
        </p:spPr>
      </p:pic>
    </p:spTree>
    <p:extLst>
      <p:ext uri="{BB962C8B-B14F-4D97-AF65-F5344CB8AC3E}">
        <p14:creationId xmlns:p14="http://schemas.microsoft.com/office/powerpoint/2010/main" val="828634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1630-6999-465B-BD12-70103B3DDEF2}"/>
              </a:ext>
            </a:extLst>
          </p:cNvPr>
          <p:cNvSpPr>
            <a:spLocks noGrp="1"/>
          </p:cNvSpPr>
          <p:nvPr>
            <p:ph type="title"/>
          </p:nvPr>
        </p:nvSpPr>
        <p:spPr/>
        <p:txBody>
          <a:bodyPr/>
          <a:lstStyle/>
          <a:p>
            <a:r>
              <a:rPr lang="en-GB" dirty="0"/>
              <a:t>Let’s play!</a:t>
            </a:r>
          </a:p>
        </p:txBody>
      </p:sp>
      <p:sp>
        <p:nvSpPr>
          <p:cNvPr id="3" name="Content Placeholder 2">
            <a:extLst>
              <a:ext uri="{FF2B5EF4-FFF2-40B4-BE49-F238E27FC236}">
                <a16:creationId xmlns:a16="http://schemas.microsoft.com/office/drawing/2014/main" id="{A3DEBF2A-8518-45FB-8F24-0D4C2B4B298D}"/>
              </a:ext>
            </a:extLst>
          </p:cNvPr>
          <p:cNvSpPr>
            <a:spLocks noGrp="1"/>
          </p:cNvSpPr>
          <p:nvPr>
            <p:ph idx="1"/>
          </p:nvPr>
        </p:nvSpPr>
        <p:spPr/>
        <p:txBody>
          <a:bodyPr/>
          <a:lstStyle/>
          <a:p>
            <a:pPr marL="514350" indent="-514350">
              <a:buFont typeface="+mj-lt"/>
              <a:buAutoNum type="arabicPeriod"/>
            </a:pPr>
            <a:r>
              <a:rPr lang="en-GB" sz="2400" dirty="0">
                <a:hlinkClick r:id="rId3"/>
              </a:rPr>
              <a:t>https://www.matillion.com/wp-content/uploads/2015/01/bad-dashboard-examples-1.png</a:t>
            </a:r>
            <a:endParaRPr lang="en-GB" sz="2400" dirty="0"/>
          </a:p>
          <a:p>
            <a:pPr marL="514350" indent="-514350">
              <a:buFont typeface="+mj-lt"/>
              <a:buAutoNum type="arabicPeriod"/>
            </a:pPr>
            <a:r>
              <a:rPr lang="en-GB" sz="2400" dirty="0">
                <a:hlinkClick r:id="rId4"/>
              </a:rPr>
              <a:t>https://www.matillion.com/wp-content/uploads/2015/01/bad-dashboard-examples-3.png</a:t>
            </a:r>
            <a:endParaRPr lang="en-GB" sz="2400" dirty="0"/>
          </a:p>
          <a:p>
            <a:pPr marL="514350" indent="-514350">
              <a:buFont typeface="+mj-lt"/>
              <a:buAutoNum type="arabicPeriod"/>
            </a:pPr>
            <a:r>
              <a:rPr lang="en-GB" sz="2400" dirty="0">
                <a:hlinkClick r:id="rId5"/>
              </a:rPr>
              <a:t>https://luiscarli.com/2012/09/01/wood-changes/</a:t>
            </a:r>
            <a:endParaRPr lang="en-GB" sz="2400" dirty="0"/>
          </a:p>
          <a:p>
            <a:pPr marL="514350" indent="-514350">
              <a:buFont typeface="+mj-lt"/>
              <a:buAutoNum type="arabicPeriod"/>
            </a:pPr>
            <a:r>
              <a:rPr lang="en-GB" sz="2400" dirty="0">
                <a:hlinkClick r:id="rId6"/>
              </a:rPr>
              <a:t>https://carmel.es/wp-content/uploads/2018/10/ctf_1a_cio-dashboards.png</a:t>
            </a:r>
            <a:endParaRPr lang="en-GB" sz="2400" dirty="0"/>
          </a:p>
          <a:p>
            <a:pPr marL="514350" indent="-514350">
              <a:buFont typeface="+mj-lt"/>
              <a:buAutoNum type="arabicPeriod"/>
            </a:pPr>
            <a:r>
              <a:rPr lang="en-GB" sz="2400" dirty="0">
                <a:hlinkClick r:id="rId7"/>
              </a:rPr>
              <a:t>https://i.ytimg.com/vi/SNf2VJjTmd4/maxresdefault.jpg</a:t>
            </a:r>
            <a:endParaRPr lang="en-GB" sz="2400" dirty="0"/>
          </a:p>
          <a:p>
            <a:pPr marL="514350" indent="-514350">
              <a:buFont typeface="+mj-lt"/>
              <a:buAutoNum type="arabicPeriod"/>
            </a:pPr>
            <a:r>
              <a:rPr lang="en-GB" sz="2400" dirty="0">
                <a:hlinkClick r:id="rId8"/>
              </a:rPr>
              <a:t>https://cdn-wordpress-info.futurelearn.com/wp-content/uploads/37e0c522-1345-47e6-9a29-0030ff18fd6a-754x451.jpg.webp</a:t>
            </a:r>
            <a:endParaRPr lang="en-GB" sz="2400" dirty="0"/>
          </a:p>
          <a:p>
            <a:pPr marL="514350" indent="-514350">
              <a:buFont typeface="+mj-lt"/>
              <a:buAutoNum type="arabicPeriod"/>
            </a:pPr>
            <a:r>
              <a:rPr lang="en-GB" sz="2400" dirty="0">
                <a:hlinkClick r:id="rId9"/>
              </a:rPr>
              <a:t>https://miro.medium.com/v2/resize:fit:4800/format:webp/1*bnfoU2LkEnXJP0vjll47Lg.png</a:t>
            </a:r>
            <a:r>
              <a:rPr lang="en-GB" sz="2400" dirty="0"/>
              <a:t> </a:t>
            </a:r>
          </a:p>
          <a:p>
            <a:endParaRPr lang="en-GB" sz="2400" dirty="0"/>
          </a:p>
          <a:p>
            <a:endParaRPr lang="en-GB" sz="2400" dirty="0"/>
          </a:p>
        </p:txBody>
      </p:sp>
      <p:sp>
        <p:nvSpPr>
          <p:cNvPr id="6" name="Slide Number Placeholder 5">
            <a:extLst>
              <a:ext uri="{FF2B5EF4-FFF2-40B4-BE49-F238E27FC236}">
                <a16:creationId xmlns:a16="http://schemas.microsoft.com/office/drawing/2014/main" id="{246814EF-C415-4CA6-A864-51F510423836}"/>
              </a:ext>
            </a:extLst>
          </p:cNvPr>
          <p:cNvSpPr>
            <a:spLocks noGrp="1"/>
          </p:cNvSpPr>
          <p:nvPr>
            <p:ph type="sldNum" sz="quarter" idx="12"/>
          </p:nvPr>
        </p:nvSpPr>
        <p:spPr/>
        <p:txBody>
          <a:bodyPr/>
          <a:lstStyle/>
          <a:p>
            <a:fld id="{437794D7-DC86-9A4E-9C9F-0B324FE8876A}" type="slidenum">
              <a:rPr lang="en-US" smtClean="0"/>
              <a:pPr/>
              <a:t>5</a:t>
            </a:fld>
            <a:endParaRPr lang="en-US" dirty="0"/>
          </a:p>
        </p:txBody>
      </p:sp>
    </p:spTree>
    <p:extLst>
      <p:ext uri="{BB962C8B-B14F-4D97-AF65-F5344CB8AC3E}">
        <p14:creationId xmlns:p14="http://schemas.microsoft.com/office/powerpoint/2010/main" val="3704647941"/>
      </p:ext>
    </p:extLst>
  </p:cSld>
  <p:clrMapOvr>
    <a:masterClrMapping/>
  </p:clrMapOvr>
</p:sld>
</file>

<file path=ppt/theme/theme1.xml><?xml version="1.0" encoding="utf-8"?>
<a:theme xmlns:a="http://schemas.openxmlformats.org/drawingml/2006/main" name="Office Theme">
  <a:themeElements>
    <a:clrScheme name="RGU 1">
      <a:dk1>
        <a:srgbClr val="000000"/>
      </a:dk1>
      <a:lt1>
        <a:srgbClr val="FFFFFF"/>
      </a:lt1>
      <a:dk2>
        <a:srgbClr val="44546A"/>
      </a:dk2>
      <a:lt2>
        <a:srgbClr val="E7E6E6"/>
      </a:lt2>
      <a:accent1>
        <a:srgbClr val="69216A"/>
      </a:accent1>
      <a:accent2>
        <a:srgbClr val="00A3DA"/>
      </a:accent2>
      <a:accent3>
        <a:srgbClr val="F2B229"/>
      </a:accent3>
      <a:accent4>
        <a:srgbClr val="E88A2C"/>
      </a:accent4>
      <a:accent5>
        <a:srgbClr val="D91F53"/>
      </a:accent5>
      <a:accent6>
        <a:srgbClr val="80AE3D"/>
      </a:accent6>
      <a:hlink>
        <a:srgbClr val="C51473"/>
      </a:hlink>
      <a:folHlink>
        <a:srgbClr val="0067A4"/>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1366</TotalTime>
  <Words>440</Words>
  <Application>Microsoft Office PowerPoint</Application>
  <PresentationFormat>Widescreen</PresentationFormat>
  <Paragraphs>48</Paragraphs>
  <Slides>5</Slides>
  <Notes>4</Notes>
  <HiddenSlides>1</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5</vt:i4>
      </vt:variant>
    </vt:vector>
  </HeadingPairs>
  <TitlesOfParts>
    <vt:vector size="10" baseType="lpstr">
      <vt:lpstr>Arial</vt:lpstr>
      <vt:lpstr>Calibri</vt:lpstr>
      <vt:lpstr>Office Theme</vt:lpstr>
      <vt:lpstr>1_Custom Design</vt:lpstr>
      <vt:lpstr>Custom Design</vt:lpstr>
      <vt:lpstr>CM4125 Topic 3 Lab</vt:lpstr>
      <vt:lpstr>Setting</vt:lpstr>
      <vt:lpstr>Rules</vt:lpstr>
      <vt:lpstr>Consider that…</vt:lpstr>
      <vt:lpstr>Let’s play!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Carlos Moreno-Garcia (socet)</cp:lastModifiedBy>
  <cp:revision>100</cp:revision>
  <cp:lastPrinted>2019-07-05T12:26:37Z</cp:lastPrinted>
  <dcterms:created xsi:type="dcterms:W3CDTF">2019-06-17T11:08:50Z</dcterms:created>
  <dcterms:modified xsi:type="dcterms:W3CDTF">2024-09-27T11:23:02Z</dcterms:modified>
</cp:coreProperties>
</file>